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6" r:id="rId2"/>
    <p:sldId id="281" r:id="rId3"/>
    <p:sldId id="282" r:id="rId4"/>
    <p:sldId id="283" r:id="rId5"/>
    <p:sldId id="284" r:id="rId6"/>
    <p:sldId id="285" r:id="rId7"/>
    <p:sldId id="273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AA87-A0A6-4321-899A-E1AA17E479C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63D1-E145-4143-9CCD-A100097CC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:\hoangvy\gdthk 10b\tai lieu hoc tap\THCB - Thay Quang\ppt\ppt\HINH NEN\New folder\SLGG_2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45115" y="3244334"/>
            <a:ext cx="4653774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Kể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chuyện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Tuần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5 :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chiếc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bút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mực</a:t>
            </a:r>
            <a:endParaRPr lang="en-US" sz="2800" cap="all" dirty="0" smtClean="0">
              <a:ln>
                <a:solidFill>
                  <a:srgbClr val="FF0000"/>
                </a:solidFill>
              </a:ln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Lớp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2 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GV: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ng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thị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minh </a:t>
            </a:r>
            <a:r>
              <a:rPr lang="en-US" sz="2800" cap="all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hường</a:t>
            </a:r>
            <a:endParaRPr lang="en-US" sz="2800" cap="all" dirty="0" smtClean="0">
              <a:ln>
                <a:solidFill>
                  <a:srgbClr val="FF0000"/>
                </a:solidFill>
              </a:ln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cap="all" dirty="0">
              <a:ln>
                <a:solidFill>
                  <a:srgbClr val="FF0000"/>
                </a:solidFill>
              </a:ln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cap="all" dirty="0">
              <a:ln>
                <a:solidFill>
                  <a:srgbClr val="FF0000"/>
                </a:solidFill>
              </a:ln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635000" y="-76200"/>
            <a:ext cx="7937500" cy="120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10" rIns="91417" bIns="45710">
            <a:spAutoFit/>
          </a:bodyPr>
          <a:lstStyle>
            <a:lvl1pPr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dirty="0">
                <a:solidFill>
                  <a:srgbClr val="CC3300"/>
                </a:solidFill>
                <a:latin typeface=".VnTime" pitchFamily="34" charset="0"/>
              </a:rPr>
              <a:t>1. </a:t>
            </a:r>
            <a:r>
              <a:rPr lang="en-US" sz="3600" dirty="0" err="1">
                <a:solidFill>
                  <a:srgbClr val="CC3300"/>
                </a:solidFill>
                <a:latin typeface=".VnTime" pitchFamily="34" charset="0"/>
              </a:rPr>
              <a:t>Dùa</a:t>
            </a:r>
            <a:r>
              <a:rPr lang="en-US" sz="3600" dirty="0">
                <a:solidFill>
                  <a:srgbClr val="CC3300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CC3300"/>
                </a:solidFill>
                <a:latin typeface=".VnTime" pitchFamily="34" charset="0"/>
              </a:rPr>
              <a:t>theo</a:t>
            </a:r>
            <a:r>
              <a:rPr lang="en-US" sz="3600" dirty="0">
                <a:solidFill>
                  <a:srgbClr val="CC3300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CC3300"/>
                </a:solidFill>
                <a:latin typeface=".VnTime" pitchFamily="34" charset="0"/>
              </a:rPr>
              <a:t>tranh</a:t>
            </a:r>
            <a:r>
              <a:rPr lang="en-US" sz="3600" dirty="0">
                <a:solidFill>
                  <a:srgbClr val="CC3300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CC3300"/>
                </a:solidFill>
                <a:latin typeface=".VnTime" pitchFamily="34" charset="0"/>
              </a:rPr>
              <a:t>kÓ</a:t>
            </a:r>
            <a:r>
              <a:rPr lang="en-US" sz="3600" dirty="0">
                <a:solidFill>
                  <a:srgbClr val="CC3300"/>
                </a:solidFill>
                <a:latin typeface=".VnTime" pitchFamily="34" charset="0"/>
              </a:rPr>
              <a:t> l¹i </a:t>
            </a:r>
            <a:r>
              <a:rPr lang="en-US" sz="3600" dirty="0" err="1">
                <a:solidFill>
                  <a:srgbClr val="CC3300"/>
                </a:solidFill>
                <a:latin typeface=".VnTime" pitchFamily="34" charset="0"/>
              </a:rPr>
              <a:t>tõng</a:t>
            </a:r>
            <a:r>
              <a:rPr lang="en-US" sz="3600" dirty="0">
                <a:solidFill>
                  <a:srgbClr val="CC3300"/>
                </a:solidFill>
                <a:latin typeface=".VnTime" pitchFamily="34" charset="0"/>
              </a:rPr>
              <a:t> ®o¹n </a:t>
            </a:r>
            <a:r>
              <a:rPr lang="en-US" sz="3600" dirty="0" err="1">
                <a:solidFill>
                  <a:srgbClr val="CC3300"/>
                </a:solidFill>
                <a:latin typeface=".VnTime" pitchFamily="34" charset="0"/>
              </a:rPr>
              <a:t>c©u</a:t>
            </a:r>
            <a:r>
              <a:rPr lang="en-US" sz="3600" dirty="0">
                <a:solidFill>
                  <a:srgbClr val="CC3300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CC3300"/>
                </a:solidFill>
                <a:latin typeface=".VnTime" pitchFamily="34" charset="0"/>
              </a:rPr>
              <a:t>chuyÖn</a:t>
            </a:r>
            <a:r>
              <a:rPr lang="en-US" sz="3600" dirty="0">
                <a:solidFill>
                  <a:srgbClr val="CC3300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CC3300"/>
                </a:solidFill>
                <a:latin typeface=".VnTime" pitchFamily="34" charset="0"/>
              </a:rPr>
              <a:t>ChiÕc</a:t>
            </a:r>
            <a:r>
              <a:rPr lang="en-US" sz="3600" dirty="0">
                <a:solidFill>
                  <a:srgbClr val="CC3300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CC3300"/>
                </a:solidFill>
                <a:latin typeface=".VnTime" pitchFamily="34" charset="0"/>
              </a:rPr>
              <a:t>bót</a:t>
            </a:r>
            <a:r>
              <a:rPr lang="en-US" sz="3600" dirty="0">
                <a:solidFill>
                  <a:srgbClr val="CC3300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CC3300"/>
                </a:solidFill>
                <a:latin typeface=".VnTime" pitchFamily="34" charset="0"/>
              </a:rPr>
              <a:t>mùc</a:t>
            </a:r>
            <a:r>
              <a:rPr lang="en-US" sz="3600" dirty="0">
                <a:solidFill>
                  <a:srgbClr val="CC3300"/>
                </a:solidFill>
                <a:latin typeface=".VnTime" pitchFamily="34" charset="0"/>
              </a:rPr>
              <a:t>:</a:t>
            </a:r>
          </a:p>
        </p:txBody>
      </p:sp>
      <p:pic>
        <p:nvPicPr>
          <p:cNvPr id="7171" name="Picture 3" descr="Ke chuyen theo tranh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522513"/>
            <a:ext cx="8128000" cy="51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71500" y="1500188"/>
            <a:ext cx="381000" cy="456903"/>
          </a:xfrm>
          <a:prstGeom prst="ellipse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algn="ctr" defTabSz="914003">
              <a:spcBef>
                <a:spcPct val="0"/>
              </a:spcBef>
            </a:pPr>
            <a:r>
              <a:rPr lang="en-US" sz="2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762500" y="4214813"/>
            <a:ext cx="381000" cy="456903"/>
          </a:xfrm>
          <a:prstGeom prst="ellipse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algn="ctr" defTabSz="914003">
              <a:spcBef>
                <a:spcPct val="0"/>
              </a:spcBef>
            </a:pPr>
            <a:r>
              <a:rPr lang="en-US" sz="28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571500" y="4257973"/>
            <a:ext cx="381000" cy="456902"/>
          </a:xfrm>
          <a:prstGeom prst="ellipse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algn="ctr" defTabSz="914003">
              <a:spcBef>
                <a:spcPct val="0"/>
              </a:spcBef>
            </a:pPr>
            <a:r>
              <a:rPr lang="en-US" sz="2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4762500" y="1500188"/>
            <a:ext cx="381000" cy="456903"/>
          </a:xfrm>
          <a:prstGeom prst="ellipse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algn="ctr" defTabSz="914003">
              <a:spcBef>
                <a:spcPct val="0"/>
              </a:spcBef>
            </a:pPr>
            <a:r>
              <a:rPr lang="en-US" sz="2800" b="1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13364" y="528027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86275" y="526309"/>
            <a:ext cx="30575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7732" y="1066800"/>
            <a:ext cx="2665268" cy="17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84200" y="3429000"/>
            <a:ext cx="1886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Đoạn</a:t>
            </a:r>
            <a:r>
              <a:rPr lang="en-US" sz="2800" b="1" dirty="0" smtClean="0">
                <a:solidFill>
                  <a:srgbClr val="0000FF"/>
                </a:solidFill>
              </a:rPr>
              <a:t> 1 + 2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62500" y="1970946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Phần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đầu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đoạn</a:t>
            </a:r>
            <a:r>
              <a:rPr lang="en-US" sz="2800" b="1" dirty="0" smtClean="0">
                <a:solidFill>
                  <a:srgbClr val="0000FF"/>
                </a:solidFill>
              </a:rPr>
              <a:t> 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000" y="6027087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Phần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cuối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đoạn</a:t>
            </a:r>
            <a:r>
              <a:rPr lang="en-US" sz="2800" b="1" dirty="0" smtClean="0">
                <a:solidFill>
                  <a:srgbClr val="0000FF"/>
                </a:solidFill>
              </a:rPr>
              <a:t> 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7118" y="6120468"/>
            <a:ext cx="1886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Đoạn</a:t>
            </a:r>
            <a:r>
              <a:rPr lang="en-US" sz="2800" b="1" dirty="0" smtClean="0">
                <a:solidFill>
                  <a:srgbClr val="0000FF"/>
                </a:solidFill>
              </a:rPr>
              <a:t> 4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2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4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8"/>
          <p:cNvGrpSpPr>
            <a:grpSpLocks/>
          </p:cNvGrpSpPr>
          <p:nvPr/>
        </p:nvGrpSpPr>
        <p:grpSpPr bwMode="auto">
          <a:xfrm>
            <a:off x="25136" y="0"/>
            <a:ext cx="9118864" cy="285750"/>
            <a:chOff x="19" y="0"/>
            <a:chExt cx="6893" cy="192"/>
          </a:xfrm>
        </p:grpSpPr>
        <p:pic>
          <p:nvPicPr>
            <p:cNvPr id="8205" name="Picture 9" descr="j00885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" y="0"/>
              <a:ext cx="3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6" name="Picture 10" descr="j00885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4" y="0"/>
              <a:ext cx="3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195" name="Group 11"/>
          <p:cNvGrpSpPr>
            <a:grpSpLocks/>
          </p:cNvGrpSpPr>
          <p:nvPr/>
        </p:nvGrpSpPr>
        <p:grpSpPr bwMode="auto">
          <a:xfrm>
            <a:off x="0" y="6572250"/>
            <a:ext cx="9118865" cy="285750"/>
            <a:chOff x="19" y="0"/>
            <a:chExt cx="6893" cy="192"/>
          </a:xfrm>
        </p:grpSpPr>
        <p:pic>
          <p:nvPicPr>
            <p:cNvPr id="8203" name="Picture 12" descr="j00885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" y="0"/>
              <a:ext cx="3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Picture 13" descr="j00885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4" y="0"/>
              <a:ext cx="3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6" name="Picture 14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439542" y="2439541"/>
            <a:ext cx="513308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5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438053" y="4165948"/>
            <a:ext cx="513010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6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51948" y="4165948"/>
            <a:ext cx="513010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7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50459" y="2439541"/>
            <a:ext cx="513308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079500" y="5715000"/>
            <a:ext cx="7493000" cy="64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10" rIns="91417" bIns="45710">
            <a:spAutoFit/>
          </a:bodyPr>
          <a:lstStyle>
            <a:lvl1pPr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CC3300"/>
                </a:solidFill>
                <a:latin typeface=".VnTime" pitchFamily="34" charset="0"/>
              </a:rPr>
              <a:t>C« gi¸o gäi Lan lªn bµn c« lÊy mùc.</a:t>
            </a:r>
          </a:p>
        </p:txBody>
      </p:sp>
      <p:pic>
        <p:nvPicPr>
          <p:cNvPr id="8201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2255"/>
            <a:ext cx="8382000" cy="524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Oval 21"/>
          <p:cNvSpPr>
            <a:spLocks noChangeArrowheads="1"/>
          </p:cNvSpPr>
          <p:nvPr/>
        </p:nvSpPr>
        <p:spPr bwMode="auto">
          <a:xfrm>
            <a:off x="508000" y="571500"/>
            <a:ext cx="381000" cy="456903"/>
          </a:xfrm>
          <a:prstGeom prst="ellipse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algn="ctr" defTabSz="914003">
              <a:spcBef>
                <a:spcPct val="0"/>
              </a:spcBef>
            </a:pPr>
            <a:r>
              <a:rPr lang="en-US" sz="2800" b="1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6884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7"/>
          <p:cNvGrpSpPr>
            <a:grpSpLocks/>
          </p:cNvGrpSpPr>
          <p:nvPr/>
        </p:nvGrpSpPr>
        <p:grpSpPr bwMode="auto">
          <a:xfrm>
            <a:off x="25136" y="0"/>
            <a:ext cx="9118864" cy="285750"/>
            <a:chOff x="19" y="0"/>
            <a:chExt cx="6893" cy="192"/>
          </a:xfrm>
        </p:grpSpPr>
        <p:pic>
          <p:nvPicPr>
            <p:cNvPr id="9229" name="Picture 18" descr="j00885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" y="0"/>
              <a:ext cx="3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0" name="Picture 19" descr="j00885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4" y="0"/>
              <a:ext cx="3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19" name="Group 24"/>
          <p:cNvGrpSpPr>
            <a:grpSpLocks/>
          </p:cNvGrpSpPr>
          <p:nvPr/>
        </p:nvGrpSpPr>
        <p:grpSpPr bwMode="auto">
          <a:xfrm>
            <a:off x="0" y="6572250"/>
            <a:ext cx="9118865" cy="285750"/>
            <a:chOff x="19" y="0"/>
            <a:chExt cx="6893" cy="192"/>
          </a:xfrm>
        </p:grpSpPr>
        <p:pic>
          <p:nvPicPr>
            <p:cNvPr id="9227" name="Picture 25" descr="j00885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" y="0"/>
              <a:ext cx="3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26" descr="j00885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4" y="0"/>
              <a:ext cx="3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20" name="Picture 28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51948" y="4165948"/>
            <a:ext cx="513010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0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438053" y="4165948"/>
            <a:ext cx="513010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31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439542" y="2439541"/>
            <a:ext cx="513308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32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50459" y="2439541"/>
            <a:ext cx="513308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1778000" y="5601891"/>
            <a:ext cx="7493000" cy="64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10" rIns="91417" bIns="45710">
            <a:spAutoFit/>
          </a:bodyPr>
          <a:lstStyle>
            <a:lvl1pPr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CC3300"/>
                </a:solidFill>
                <a:latin typeface=".VnTime" pitchFamily="34" charset="0"/>
              </a:rPr>
              <a:t>Lan khãc v× quªn bót ë nhµ.</a:t>
            </a:r>
          </a:p>
        </p:txBody>
      </p:sp>
      <p:pic>
        <p:nvPicPr>
          <p:cNvPr id="9225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17" y="500063"/>
            <a:ext cx="82550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Oval 37"/>
          <p:cNvSpPr>
            <a:spLocks noChangeArrowheads="1"/>
          </p:cNvSpPr>
          <p:nvPr/>
        </p:nvSpPr>
        <p:spPr bwMode="auto">
          <a:xfrm>
            <a:off x="508000" y="571500"/>
            <a:ext cx="381000" cy="456903"/>
          </a:xfrm>
          <a:prstGeom prst="ellipse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algn="ctr" defTabSz="914003">
              <a:spcBef>
                <a:spcPct val="0"/>
              </a:spcBef>
            </a:pPr>
            <a:r>
              <a:rPr lang="en-US" sz="2800" b="1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2390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Ke chuyen theo tranh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522513"/>
            <a:ext cx="8128000" cy="51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571500" y="1500188"/>
            <a:ext cx="381000" cy="456903"/>
          </a:xfrm>
          <a:prstGeom prst="ellipse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algn="ctr" defTabSz="914003">
              <a:spcBef>
                <a:spcPct val="0"/>
              </a:spcBef>
            </a:pPr>
            <a:r>
              <a:rPr lang="en-US" sz="28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4762500" y="4214813"/>
            <a:ext cx="381000" cy="456903"/>
          </a:xfrm>
          <a:prstGeom prst="ellipse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algn="ctr" defTabSz="914003">
              <a:spcBef>
                <a:spcPct val="0"/>
              </a:spcBef>
            </a:pPr>
            <a:r>
              <a:rPr lang="en-US" sz="2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571500" y="4257973"/>
            <a:ext cx="381000" cy="456902"/>
          </a:xfrm>
          <a:prstGeom prst="ellipse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algn="ctr" defTabSz="914003">
              <a:spcBef>
                <a:spcPct val="0"/>
              </a:spcBef>
            </a:pPr>
            <a:r>
              <a:rPr lang="en-US" sz="2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762500" y="1500188"/>
            <a:ext cx="381000" cy="456903"/>
          </a:xfrm>
          <a:prstGeom prst="ellipse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algn="ctr" defTabSz="914003">
              <a:spcBef>
                <a:spcPct val="0"/>
              </a:spcBef>
            </a:pPr>
            <a:r>
              <a:rPr lang="en-US" sz="2800" b="1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330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5"/>
          <p:cNvGrpSpPr>
            <a:grpSpLocks/>
          </p:cNvGrpSpPr>
          <p:nvPr/>
        </p:nvGrpSpPr>
        <p:grpSpPr bwMode="auto">
          <a:xfrm>
            <a:off x="25136" y="0"/>
            <a:ext cx="9118864" cy="285750"/>
            <a:chOff x="19" y="0"/>
            <a:chExt cx="6893" cy="192"/>
          </a:xfrm>
        </p:grpSpPr>
        <p:pic>
          <p:nvPicPr>
            <p:cNvPr id="17419" name="Picture 7" descr="j00885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" y="0"/>
              <a:ext cx="3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0" name="Picture 8" descr="j00885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4" y="0"/>
              <a:ext cx="3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411" name="Picture 10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583" y="6572250"/>
            <a:ext cx="456141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1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2250"/>
            <a:ext cx="456141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2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51948" y="4165948"/>
            <a:ext cx="513010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3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438053" y="4165948"/>
            <a:ext cx="513010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4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439542" y="2439541"/>
            <a:ext cx="513308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44500" y="2248794"/>
            <a:ext cx="8318500" cy="286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10" rIns="91417" bIns="45710">
            <a:spAutoFit/>
          </a:bodyPr>
          <a:lstStyle>
            <a:lvl1pPr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4575" eaLnBrk="0" hangingPunct="0">
              <a:defRPr sz="37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4575" eaLnBrk="0" fontAlgn="base" hangingPunct="0">
              <a:spcBef>
                <a:spcPct val="5000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>
                <a:solidFill>
                  <a:srgbClr val="CC3300"/>
                </a:solidFill>
                <a:latin typeface=".VnTime" pitchFamily="34" charset="0"/>
              </a:rPr>
              <a:t>Giäng kÓ:        </a:t>
            </a:r>
            <a:r>
              <a:rPr lang="en-US" sz="3600">
                <a:solidFill>
                  <a:schemeClr val="accent2"/>
                </a:solidFill>
                <a:latin typeface=".VnTime" pitchFamily="34" charset="0"/>
              </a:rPr>
              <a:t>chËm r·i;</a:t>
            </a:r>
          </a:p>
          <a:p>
            <a:pPr algn="just" eaLnBrk="1" hangingPunct="1"/>
            <a:r>
              <a:rPr lang="en-US" sz="3600">
                <a:solidFill>
                  <a:srgbClr val="CC3300"/>
                </a:solidFill>
                <a:latin typeface=".VnTime" pitchFamily="34" charset="0"/>
              </a:rPr>
              <a:t>Giäng Lan:     </a:t>
            </a:r>
            <a:r>
              <a:rPr lang="en-US" sz="3600">
                <a:solidFill>
                  <a:schemeClr val="accent2"/>
                </a:solidFill>
                <a:latin typeface=".VnTime" pitchFamily="34" charset="0"/>
              </a:rPr>
              <a:t>buån; </a:t>
            </a:r>
          </a:p>
          <a:p>
            <a:pPr algn="just" eaLnBrk="1" hangingPunct="1"/>
            <a:r>
              <a:rPr lang="en-US" sz="3600">
                <a:solidFill>
                  <a:srgbClr val="CC3300"/>
                </a:solidFill>
                <a:latin typeface=".VnTime" pitchFamily="34" charset="0"/>
              </a:rPr>
              <a:t>Giäng Mai:     </a:t>
            </a:r>
            <a:r>
              <a:rPr lang="en-US" sz="3600">
                <a:solidFill>
                  <a:schemeClr val="accent2"/>
                </a:solidFill>
                <a:latin typeface=".VnTime" pitchFamily="34" charset="0"/>
              </a:rPr>
              <a:t>døt kho¸t, pha chót nuèi tiÕc;</a:t>
            </a:r>
          </a:p>
          <a:p>
            <a:pPr algn="just" eaLnBrk="1" hangingPunct="1"/>
            <a:r>
              <a:rPr lang="en-US" sz="3600">
                <a:solidFill>
                  <a:srgbClr val="CC3300"/>
                </a:solidFill>
                <a:latin typeface=".VnTime" pitchFamily="34" charset="0"/>
              </a:rPr>
              <a:t>Giäng c« gi¸o: </a:t>
            </a:r>
            <a:r>
              <a:rPr lang="en-US" sz="3600">
                <a:solidFill>
                  <a:schemeClr val="accent2"/>
                </a:solidFill>
                <a:latin typeface=".VnTime" pitchFamily="34" charset="0"/>
              </a:rPr>
              <a:t>dÞu dµng, th©n mËt;</a:t>
            </a:r>
          </a:p>
        </p:txBody>
      </p:sp>
      <p:sp>
        <p:nvSpPr>
          <p:cNvPr id="13" name="WordArt 3" descr="Paper bag"/>
          <p:cNvSpPr>
            <a:spLocks noChangeArrowheads="1" noChangeShapeType="1" noTextEdit="1"/>
          </p:cNvSpPr>
          <p:nvPr/>
        </p:nvSpPr>
        <p:spPr bwMode="auto">
          <a:xfrm>
            <a:off x="1651000" y="571500"/>
            <a:ext cx="5588000" cy="1143000"/>
          </a:xfrm>
          <a:prstGeom prst="rect">
            <a:avLst/>
          </a:prstGeom>
        </p:spPr>
        <p:txBody>
          <a:bodyPr wrap="none" lIns="80010" tIns="40005" rIns="80010" bIns="40005" fromWordArt="1">
            <a:prstTxWarp prst="textDoubleWave1">
              <a:avLst>
                <a:gd name="adj1" fmla="val 6250"/>
                <a:gd name="adj2" fmla="val 0"/>
              </a:avLst>
            </a:prstTxWarp>
          </a:bodyPr>
          <a:lstStyle/>
          <a:p>
            <a:pPr algn="ctr"/>
            <a:r>
              <a:rPr lang="en-US" sz="32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MysticalH"/>
              </a:rPr>
              <a:t>Thi</a:t>
            </a:r>
            <a:r>
              <a:rPr lang="en-US" sz="3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MysticalH"/>
              </a:rPr>
              <a:t> </a:t>
            </a:r>
            <a:r>
              <a:rPr lang="en-US" sz="32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MysticalH"/>
              </a:rPr>
              <a:t>kÓ</a:t>
            </a:r>
            <a:r>
              <a:rPr lang="en-US" sz="3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MysticalH"/>
              </a:rPr>
              <a:t> </a:t>
            </a:r>
            <a:r>
              <a:rPr lang="en-US" sz="32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MysticalH"/>
              </a:rPr>
              <a:t>chuyÖn</a:t>
            </a:r>
            <a:r>
              <a:rPr lang="en-US" sz="3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MysticalH"/>
              </a:rPr>
              <a:t> </a:t>
            </a:r>
          </a:p>
        </p:txBody>
      </p:sp>
      <p:pic>
        <p:nvPicPr>
          <p:cNvPr id="17418" name="Picture 14" descr="j00885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50459" y="2725291"/>
            <a:ext cx="513308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68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6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Tiêu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chí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đánh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giá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b="1" dirty="0" err="1" smtClean="0">
                <a:solidFill>
                  <a:srgbClr val="0000FF"/>
                </a:solidFill>
              </a:rPr>
              <a:t>Nội</a:t>
            </a:r>
            <a:r>
              <a:rPr lang="en-US" b="1" dirty="0" smtClean="0">
                <a:solidFill>
                  <a:srgbClr val="0000FF"/>
                </a:solidFill>
              </a:rPr>
              <a:t> dung: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- </a:t>
            </a:r>
            <a:r>
              <a:rPr lang="en-US" b="1" dirty="0" err="1" smtClean="0">
                <a:solidFill>
                  <a:srgbClr val="0000FF"/>
                </a:solidFill>
              </a:rPr>
              <a:t>Kể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đúng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từng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đoạn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và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cả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câu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chuyện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2. </a:t>
            </a:r>
            <a:r>
              <a:rPr lang="en-US" b="1" dirty="0" err="1" smtClean="0">
                <a:solidFill>
                  <a:srgbClr val="0000FF"/>
                </a:solidFill>
              </a:rPr>
              <a:t>Diễn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đạt</a:t>
            </a:r>
            <a:r>
              <a:rPr lang="en-US" b="1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- </a:t>
            </a:r>
            <a:r>
              <a:rPr lang="en-US" b="1" dirty="0" err="1" smtClean="0">
                <a:solidFill>
                  <a:srgbClr val="0000FF"/>
                </a:solidFill>
              </a:rPr>
              <a:t>Lời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kể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rõ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ràng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</a:rPr>
              <a:t>tự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nhiên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3. </a:t>
            </a:r>
            <a:r>
              <a:rPr lang="en-US" b="1" dirty="0" err="1" smtClean="0">
                <a:solidFill>
                  <a:srgbClr val="0000FF"/>
                </a:solidFill>
              </a:rPr>
              <a:t>Cách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thể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hiện</a:t>
            </a:r>
            <a:r>
              <a:rPr lang="en-US" b="1" dirty="0" smtClean="0">
                <a:solidFill>
                  <a:srgbClr val="0000FF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00FF"/>
                </a:solidFill>
              </a:rPr>
              <a:t>Giọng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kể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phù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hợp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00FF"/>
                </a:solidFill>
              </a:rPr>
              <a:t>Biết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kết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hợp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smtClean="0">
                <a:solidFill>
                  <a:srgbClr val="0000FF"/>
                </a:solidFill>
              </a:rPr>
              <a:t>cử </a:t>
            </a:r>
            <a:r>
              <a:rPr lang="en-US" b="1" dirty="0" err="1" smtClean="0">
                <a:solidFill>
                  <a:srgbClr val="0000FF"/>
                </a:solidFill>
              </a:rPr>
              <a:t>chỉ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và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điệu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bộ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endParaRPr lang="en-US" b="1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3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 - &amp;quot;Đọc từ&amp;quot;&quot;/&gt;&lt;property id=&quot;20307&quot; value=&quot;259&quot;/&gt;&lt;/object&gt;&lt;object type=&quot;3&quot; unique_id=&quot;10054&quot;&gt;&lt;property id=&quot;20148&quot; value=&quot;5&quot;/&gt;&lt;property id=&quot;20300&quot; value=&quot;Slide 3 - &amp;quot;&amp;#x0D;&amp;#x0A; Câu 1: Bố Dũng đến trường làm gì?&amp;#x0D;&amp;#x0A;&amp;quot;&quot;/&gt;&lt;property id=&quot;20307&quot; value=&quot;260&quot;/&gt;&lt;/object&gt;&lt;object type=&quot;3&quot; unique_id=&quot;10125&quot;&gt;&lt;property id=&quot;20148&quot; value=&quot;5&quot;/&gt;&lt;property id=&quot;20300&quot; value=&quot;Slide 4 - &amp;quot;Câu 2: Cử chỉ nào của bố Dũng thể hiện sự kính trọng thầy giáo cũ?&amp;quot;&quot;/&gt;&lt;property id=&quot;20307&quot; value=&quot;261&quot;/&gt;&lt;/object&gt;&lt;object type=&quot;3&quot; unique_id=&quot;10126&quot;&gt;&lt;property id=&quot;20148&quot; value=&quot;5&quot;/&gt;&lt;property id=&quot;20300&quot; value=&quot;Slide 5 - &amp;quot;Câu 3: Bố Dũng nhớ nhất kỉ niệm nào về thầy ?&amp;quot;&quot;/&gt;&lt;property id=&quot;20307&quot; value=&quot;262&quot;/&gt;&lt;/object&gt;&lt;object type=&quot;3&quot; unique_id=&quot;10847&quot;&gt;&lt;property id=&quot;20148&quot; value=&quot;5&quot;/&gt;&lt;property id=&quot;20300&quot; value=&quot;Slide 2 - &amp;quot;Đọc câu&amp;quot;&quot;/&gt;&lt;property id=&quot;20307&quot; value=&quot;270&quot;/&gt;&lt;/object&gt;&lt;object type=&quot;3&quot; unique_id=&quot;10848&quot;&gt;&lt;property id=&quot;20148&quot; value=&quot;5&quot;/&gt;&lt;property id=&quot;20300&quot; value=&quot;Slide 6 - &amp;quot;Câu 4: Việc làm nào của bố khiến Dũng xúc động?&amp;quot;&quot;/&gt;&lt;property id=&quot;20307&quot; value=&quot;271&quot;/&gt;&lt;/object&gt;&lt;object type=&quot;3&quot; unique_id=&quot;10991&quot;&gt;&lt;property id=&quot;20148&quot; value=&quot;5&quot;/&gt;&lt;property id=&quot;20300&quot; value=&quot;Slide 8&quot;/&gt;&lt;property id=&quot;20307&quot; value=&quot;272&quot;/&gt;&lt;/object&gt;&lt;object type=&quot;3&quot; unique_id=&quot;10992&quot;&gt;&lt;property id=&quot;20148&quot; value=&quot;5&quot;/&gt;&lt;property id=&quot;20300&quot; value=&quot;Slide 9&quot;/&gt;&lt;property id=&quot;20307&quot; value=&quot;275&quot;/&gt;&lt;/object&gt;&lt;object type=&quot;3&quot; unique_id=&quot;10993&quot;&gt;&lt;property id=&quot;20148&quot; value=&quot;5&quot;/&gt;&lt;property id=&quot;20300&quot; value=&quot;Slide 10&quot;/&gt;&lt;property id=&quot;20307&quot; value=&quot;276&quot;/&gt;&lt;/object&gt;&lt;object type=&quot;3&quot; unique_id=&quot;10994&quot;&gt;&lt;property id=&quot;20148&quot; value=&quot;5&quot;/&gt;&lt;property id=&quot;20300&quot; value=&quot;Slide 11&quot;/&gt;&lt;property id=&quot;20307&quot; value=&quot;277&quot;/&gt;&lt;/object&gt;&lt;object type=&quot;3&quot; unique_id=&quot;10995&quot;&gt;&lt;property id=&quot;20148&quot; value=&quot;5&quot;/&gt;&lt;property id=&quot;20300&quot; value=&quot;Slide 12&quot;/&gt;&lt;property id=&quot;20307&quot; value=&quot;273&quot;/&gt;&lt;/object&gt;&lt;object type=&quot;3&quot; unique_id=&quot;10996&quot;&gt;&lt;property id=&quot;20148&quot; value=&quot;5&quot;/&gt;&lt;property id=&quot;20300&quot; value=&quot;Slide 14&quot;/&gt;&lt;property id=&quot;20307&quot; value=&quot;274&quot;/&gt;&lt;/object&gt;&lt;object type=&quot;3&quot; unique_id=&quot;11059&quot;&gt;&lt;property id=&quot;20148&quot; value=&quot;5&quot;/&gt;&lt;property id=&quot;20300&quot; value=&quot;Slide 7&quot;/&gt;&lt;property id=&quot;20307&quot; value=&quot;278&quot;/&gt;&lt;/object&gt;&lt;object type=&quot;3&quot; unique_id=&quot;11060&quot;&gt;&lt;property id=&quot;20148&quot; value=&quot;5&quot;/&gt;&lt;property id=&quot;20300&quot; value=&quot;Slide 13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162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Tiêu chí đánh giá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46</cp:revision>
  <dcterms:created xsi:type="dcterms:W3CDTF">2015-08-23T07:55:17Z</dcterms:created>
  <dcterms:modified xsi:type="dcterms:W3CDTF">2020-01-22T11:24:01Z</dcterms:modified>
</cp:coreProperties>
</file>